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8"/>
  </p:notesMasterIdLst>
  <p:sldIdLst>
    <p:sldId id="256" r:id="rId5"/>
    <p:sldId id="350" r:id="rId6"/>
    <p:sldId id="351" r:id="rId7"/>
    <p:sldId id="421" r:id="rId8"/>
    <p:sldId id="420" r:id="rId9"/>
    <p:sldId id="374" r:id="rId10"/>
    <p:sldId id="422" r:id="rId11"/>
    <p:sldId id="424" r:id="rId12"/>
    <p:sldId id="423" r:id="rId13"/>
    <p:sldId id="425" r:id="rId14"/>
    <p:sldId id="426" r:id="rId15"/>
    <p:sldId id="427" r:id="rId16"/>
    <p:sldId id="428" r:id="rId17"/>
    <p:sldId id="376" r:id="rId18"/>
    <p:sldId id="429" r:id="rId19"/>
    <p:sldId id="430" r:id="rId20"/>
    <p:sldId id="431" r:id="rId21"/>
    <p:sldId id="396" r:id="rId22"/>
    <p:sldId id="273" r:id="rId23"/>
    <p:sldId id="432" r:id="rId24"/>
    <p:sldId id="397" r:id="rId25"/>
    <p:sldId id="433" r:id="rId26"/>
    <p:sldId id="434" r:id="rId27"/>
    <p:sldId id="435" r:id="rId28"/>
    <p:sldId id="436" r:id="rId29"/>
    <p:sldId id="437" r:id="rId30"/>
    <p:sldId id="438" r:id="rId31"/>
    <p:sldId id="398" r:id="rId32"/>
    <p:sldId id="441" r:id="rId33"/>
    <p:sldId id="418" r:id="rId34"/>
    <p:sldId id="439" r:id="rId35"/>
    <p:sldId id="440" r:id="rId36"/>
    <p:sldId id="290" r:id="rId37"/>
  </p:sldIdLst>
  <p:sldSz cx="18288000" cy="10287000"/>
  <p:notesSz cx="10287000" cy="18288000"/>
  <p:embeddedFontLst>
    <p:embeddedFont>
      <p:font typeface="Pretendard Medium" panose="02000603000000020004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7A7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98" d="100"/>
          <a:sy n="98" d="100"/>
        </p:scale>
        <p:origin x="168" y="4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66616-ACF1-4C65-9179-115A8FE56983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D9F04-9375-4292-80C1-D8AD7EB9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18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CCF6B-7802-F1BB-F080-2589DA43818E}"/>
              </a:ext>
            </a:extLst>
          </p:cNvPr>
          <p:cNvSpPr txBox="1"/>
          <p:nvPr/>
        </p:nvSpPr>
        <p:spPr>
          <a:xfrm>
            <a:off x="0" y="392430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TypeScript - 1</a:t>
            </a:r>
            <a:endParaRPr lang="ko-KR" altLang="en-US" sz="8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8DAD6-8DD0-04A1-5724-E8F50C93093A}"/>
              </a:ext>
            </a:extLst>
          </p:cNvPr>
          <p:cNvSpPr txBox="1"/>
          <p:nvPr/>
        </p:nvSpPr>
        <p:spPr>
          <a:xfrm>
            <a:off x="7172325" y="9029700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  <a:endParaRPr lang="ko-KR" altLang="en-US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00EFB-6A5C-59F2-847B-081109511424}"/>
              </a:ext>
            </a:extLst>
          </p:cNvPr>
          <p:cNvSpPr txBox="1"/>
          <p:nvPr/>
        </p:nvSpPr>
        <p:spPr>
          <a:xfrm>
            <a:off x="4572000" y="664801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SSL </a:t>
            </a:r>
            <a:r>
              <a:rPr lang="ko-KR" altLang="en-US" sz="240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세미나</a:t>
            </a:r>
            <a:endParaRPr lang="en-US" altLang="ko-KR" sz="240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파일 생성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BA5C82-E44C-471E-3065-7B02ED0F6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4437402"/>
            <a:ext cx="9144000" cy="2039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8B0264-BFBE-63A8-0B8E-8623052E4B66}"/>
              </a:ext>
            </a:extLst>
          </p:cNvPr>
          <p:cNvSpPr txBox="1"/>
          <p:nvPr/>
        </p:nvSpPr>
        <p:spPr>
          <a:xfrm>
            <a:off x="6676429" y="7729835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j</a:t>
            </a:r>
            <a:r>
              <a:rPr lang="en-US" altLang="ko-KR"/>
              <a:t>ava</a:t>
            </a:r>
            <a:r>
              <a:rPr lang="en-US" altLang="ko-KR">
                <a:solidFill>
                  <a:srgbClr val="FF0000"/>
                </a:solidFill>
              </a:rPr>
              <a:t>s</a:t>
            </a:r>
            <a:r>
              <a:rPr lang="en-US" altLang="ko-KR"/>
              <a:t>cript </a:t>
            </a:r>
            <a:r>
              <a:rPr lang="ko-KR" altLang="en-US"/>
              <a:t>가 아닌 </a:t>
            </a:r>
            <a:r>
              <a:rPr lang="en-US" altLang="ko-KR">
                <a:solidFill>
                  <a:srgbClr val="FF0000"/>
                </a:solidFill>
              </a:rPr>
              <a:t>t</a:t>
            </a:r>
            <a:r>
              <a:rPr lang="en-US" altLang="ko-KR"/>
              <a:t>ype</a:t>
            </a:r>
            <a:r>
              <a:rPr lang="en-US" altLang="ko-KR">
                <a:solidFill>
                  <a:srgbClr val="FF0000"/>
                </a:solidFill>
              </a:rPr>
              <a:t>s</a:t>
            </a:r>
            <a:r>
              <a:rPr lang="en-US" altLang="ko-KR"/>
              <a:t>cript</a:t>
            </a:r>
            <a:r>
              <a:rPr lang="ko-KR" altLang="en-US"/>
              <a:t> 이기 때문에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.ts </a:t>
            </a:r>
            <a:r>
              <a:rPr lang="ko-KR" altLang="en-US"/>
              <a:t>로 생성한다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62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브라우저는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.ts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를 읽을 수 없다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B94FC8-1B76-9FF0-3516-F62B8B0AE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614177"/>
            <a:ext cx="5943600" cy="1970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87DA4C-E2CE-4D4B-48A7-E9EF7E5CDCCE}"/>
              </a:ext>
            </a:extLst>
          </p:cNvPr>
          <p:cNvSpPr txBox="1"/>
          <p:nvPr/>
        </p:nvSpPr>
        <p:spPr>
          <a:xfrm>
            <a:off x="11582400" y="757246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때문에 </a:t>
            </a:r>
            <a:r>
              <a:rPr lang="en-US" altLang="ko-KR"/>
              <a:t>.ts</a:t>
            </a:r>
            <a:r>
              <a:rPr lang="ko-KR" altLang="en-US"/>
              <a:t>를 </a:t>
            </a:r>
            <a:r>
              <a:rPr lang="en-US" altLang="ko-KR"/>
              <a:t>.js</a:t>
            </a:r>
            <a:r>
              <a:rPr lang="ko-KR" altLang="en-US"/>
              <a:t>로 바꾸는 컴파일 과정이 필요</a:t>
            </a:r>
            <a:endParaRPr lang="en-US" altLang="ko-KR"/>
          </a:p>
        </p:txBody>
      </p:sp>
      <p:pic>
        <p:nvPicPr>
          <p:cNvPr id="2050" name="Picture 2" descr="TypeScript Basics">
            <a:extLst>
              <a:ext uri="{FF2B5EF4-FFF2-40B4-BE49-F238E27FC236}">
                <a16:creationId xmlns:a16="http://schemas.microsoft.com/office/drawing/2014/main" id="{5EAC9CBA-1E49-E032-F494-440D3CE5C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4694454"/>
            <a:ext cx="57626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1F53F-653D-A969-2773-168E0947FC62}"/>
              </a:ext>
            </a:extLst>
          </p:cNvPr>
          <p:cNvSpPr txBox="1"/>
          <p:nvPr/>
        </p:nvSpPr>
        <p:spPr>
          <a:xfrm>
            <a:off x="1600200" y="7433961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이제부터 코드를 짜면 되는데 브라우저는 </a:t>
            </a:r>
            <a:r>
              <a:rPr lang="en-US" altLang="ko-KR"/>
              <a:t>javascript </a:t>
            </a:r>
            <a:r>
              <a:rPr lang="ko-KR" altLang="en-US"/>
              <a:t>파일을 읽을 수 있지</a:t>
            </a:r>
            <a:r>
              <a:rPr lang="en-US" altLang="ko-KR"/>
              <a:t> typescript</a:t>
            </a:r>
            <a:r>
              <a:rPr lang="ko-KR" altLang="en-US"/>
              <a:t> 파일을 읽을 수 없다</a:t>
            </a:r>
            <a:r>
              <a:rPr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3193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컴파일 옵션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5A6698-6456-5C9B-ADDB-404475DE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143500"/>
            <a:ext cx="7259107" cy="2326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996EC-39CE-AC5E-FC70-962988558CF9}"/>
              </a:ext>
            </a:extLst>
          </p:cNvPr>
          <p:cNvSpPr txBox="1"/>
          <p:nvPr/>
        </p:nvSpPr>
        <p:spPr>
          <a:xfrm>
            <a:off x="172507" y="2705100"/>
            <a:ext cx="85904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컴파일에 필요한 옵션을 </a:t>
            </a:r>
            <a:endParaRPr lang="en-US" altLang="ko-KR" sz="4800" b="1"/>
          </a:p>
          <a:p>
            <a:r>
              <a:rPr lang="ko-KR" altLang="en-US" sz="4800" b="1"/>
              <a:t>설정하는 </a:t>
            </a:r>
            <a:r>
              <a:rPr lang="en-US" altLang="ko-KR" sz="4800" b="1"/>
              <a:t>tsconfig.json </a:t>
            </a:r>
            <a:r>
              <a:rPr lang="ko-KR" altLang="en-US" sz="4800" b="1"/>
              <a:t>파일</a:t>
            </a:r>
            <a:endParaRPr lang="en-US" altLang="ko-KR"/>
          </a:p>
          <a:p>
            <a:endParaRPr lang="en-US" altLang="ko-KR" sz="24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86D4CD-DD3A-2166-819B-2E0205B2F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638286"/>
            <a:ext cx="4102458" cy="23301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58EB6A-B909-A996-DABE-E72C0B9F96EC}"/>
              </a:ext>
            </a:extLst>
          </p:cNvPr>
          <p:cNvSpPr txBox="1"/>
          <p:nvPr/>
        </p:nvSpPr>
        <p:spPr>
          <a:xfrm>
            <a:off x="13377182" y="2700299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target: </a:t>
            </a:r>
            <a:r>
              <a:rPr lang="ko-KR" altLang="en-US"/>
              <a:t>어떤 버전의 </a:t>
            </a:r>
            <a:r>
              <a:rPr lang="en-US" altLang="ko-KR"/>
              <a:t>Javascript </a:t>
            </a:r>
            <a:r>
              <a:rPr lang="ko-KR" altLang="en-US"/>
              <a:t>로 컴파일 할지 지정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module: import </a:t>
            </a:r>
            <a:r>
              <a:rPr lang="ko-KR" altLang="en-US"/>
              <a:t>할때 </a:t>
            </a:r>
            <a:r>
              <a:rPr lang="en-US" altLang="ko-KR"/>
              <a:t>import </a:t>
            </a:r>
            <a:r>
              <a:rPr lang="ko-KR" altLang="en-US"/>
              <a:t>문법으로 할거냐 </a:t>
            </a:r>
            <a:r>
              <a:rPr lang="en-US" altLang="ko-KR"/>
              <a:t>require</a:t>
            </a:r>
            <a:r>
              <a:rPr lang="ko-KR" altLang="en-US"/>
              <a:t>로 할거냐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B84DF2-C1F6-F3A6-A58F-6AC2E46A1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5172547"/>
            <a:ext cx="7151620" cy="50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5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컴파일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C91B3D-83B8-892A-DE1F-751DB479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37131"/>
            <a:ext cx="5943600" cy="1052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9C34FC-5609-9804-EEB8-94BAE03EE133}"/>
              </a:ext>
            </a:extLst>
          </p:cNvPr>
          <p:cNvSpPr txBox="1"/>
          <p:nvPr/>
        </p:nvSpPr>
        <p:spPr>
          <a:xfrm>
            <a:off x="762000" y="63627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tsc </a:t>
            </a:r>
            <a:r>
              <a:rPr lang="ko-KR" altLang="en-US"/>
              <a:t>명령어를 통해 컴파일</a:t>
            </a:r>
            <a:r>
              <a:rPr lang="en-US" altLang="ko-KR"/>
              <a:t> </a:t>
            </a:r>
            <a:r>
              <a:rPr lang="ko-KR" altLang="en-US"/>
              <a:t>가능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여기서 </a:t>
            </a:r>
            <a:r>
              <a:rPr lang="en-US" altLang="ko-KR"/>
              <a:t>–w </a:t>
            </a:r>
            <a:r>
              <a:rPr lang="ko-KR" altLang="en-US"/>
              <a:t>옵션을 달게되면 감시모드</a:t>
            </a:r>
            <a:r>
              <a:rPr lang="en-US" altLang="ko-KR"/>
              <a:t>(</a:t>
            </a:r>
            <a:r>
              <a:rPr lang="ko-KR" altLang="en-US"/>
              <a:t>코드 바뀌면 바로 반영</a:t>
            </a:r>
            <a:r>
              <a:rPr lang="en-US" altLang="ko-KR"/>
              <a:t>)</a:t>
            </a:r>
            <a:r>
              <a:rPr lang="ko-KR" altLang="en-US"/>
              <a:t>가 된다</a:t>
            </a:r>
            <a:r>
              <a:rPr lang="en-US" altLang="ko-KR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13AC7-21A2-7883-017E-3E2038E2D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662" y="3803384"/>
            <a:ext cx="9144000" cy="19659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C28316-5647-5165-9379-7578306A5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662" y="7673562"/>
            <a:ext cx="3439005" cy="12479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5949C6-DCAE-39FC-5277-1C0B6450C8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4400" y="7581898"/>
            <a:ext cx="4827233" cy="14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23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E1B1DB2-FD48-0D6D-BCEB-1021ECDAA7C6}"/>
              </a:ext>
            </a:extLst>
          </p:cNvPr>
          <p:cNvGrpSpPr/>
          <p:nvPr/>
        </p:nvGrpSpPr>
        <p:grpSpPr>
          <a:xfrm>
            <a:off x="4752975" y="4121631"/>
            <a:ext cx="8782050" cy="2043738"/>
            <a:chOff x="4752975" y="3866227"/>
            <a:chExt cx="8782050" cy="20437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1CCF6B-7802-F1BB-F080-2589DA43818E}"/>
                </a:ext>
              </a:extLst>
            </p:cNvPr>
            <p:cNvSpPr txBox="1"/>
            <p:nvPr/>
          </p:nvSpPr>
          <p:spPr>
            <a:xfrm>
              <a:off x="4752975" y="3866227"/>
              <a:ext cx="87820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Contents</a:t>
              </a:r>
              <a:endParaRPr lang="ko-KR" altLang="en-US" sz="8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7A0E988-1E6A-4A6C-73E8-148CB2D8975E}"/>
                </a:ext>
              </a:extLst>
            </p:cNvPr>
            <p:cNvCxnSpPr/>
            <p:nvPr/>
          </p:nvCxnSpPr>
          <p:spPr>
            <a:xfrm>
              <a:off x="6858000" y="5189666"/>
              <a:ext cx="4648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78CE3-BFA9-048F-DEC8-B440E77FFFA4}"/>
                </a:ext>
              </a:extLst>
            </p:cNvPr>
            <p:cNvSpPr txBox="1"/>
            <p:nvPr/>
          </p:nvSpPr>
          <p:spPr>
            <a:xfrm>
              <a:off x="6858000" y="5448300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/>
                <a:t>Typescript </a:t>
              </a:r>
              <a:r>
                <a:rPr lang="ko-KR" altLang="en-US" sz="2400"/>
                <a:t>문법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635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타입을 제한해보자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(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값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25D4-3079-A585-93E4-FE317C8DCD2E}"/>
              </a:ext>
            </a:extLst>
          </p:cNvPr>
          <p:cNvSpPr txBox="1"/>
          <p:nvPr/>
        </p:nvSpPr>
        <p:spPr>
          <a:xfrm>
            <a:off x="7467600" y="6483142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변수이름 </a:t>
            </a:r>
            <a:r>
              <a:rPr lang="en-US" altLang="ko-KR" sz="2400"/>
              <a:t>: type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3026E5-4DD9-D830-065C-B2B091421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359448"/>
            <a:ext cx="7543800" cy="1772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2536D3-1E9F-822A-DE67-36BC3D5189F1}"/>
              </a:ext>
            </a:extLst>
          </p:cNvPr>
          <p:cNvSpPr txBox="1"/>
          <p:nvPr/>
        </p:nvSpPr>
        <p:spPr>
          <a:xfrm>
            <a:off x="12954000" y="2378248"/>
            <a:ext cx="160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54A7A7"/>
                </a:solidFill>
              </a:rPr>
              <a:t>number</a:t>
            </a:r>
          </a:p>
          <a:p>
            <a:r>
              <a:rPr lang="en-US" altLang="ko-KR" sz="2400">
                <a:solidFill>
                  <a:srgbClr val="54A7A7"/>
                </a:solidFill>
              </a:rPr>
              <a:t>boolean</a:t>
            </a:r>
          </a:p>
          <a:p>
            <a:r>
              <a:rPr lang="en-US" altLang="ko-KR" sz="2400">
                <a:solidFill>
                  <a:srgbClr val="54A7A7"/>
                </a:solidFill>
              </a:rPr>
              <a:t>undefined</a:t>
            </a:r>
          </a:p>
          <a:p>
            <a:r>
              <a:rPr lang="en-US" altLang="ko-KR" sz="2400">
                <a:solidFill>
                  <a:srgbClr val="54A7A7"/>
                </a:solidFill>
              </a:rPr>
              <a:t>[]</a:t>
            </a:r>
          </a:p>
          <a:p>
            <a:r>
              <a:rPr lang="en-US" altLang="ko-KR" sz="2400">
                <a:solidFill>
                  <a:srgbClr val="54A7A7"/>
                </a:solidFill>
              </a:rPr>
              <a:t>{}</a:t>
            </a:r>
          </a:p>
          <a:p>
            <a:r>
              <a:rPr lang="en-US" altLang="ko-KR" sz="2400">
                <a:solidFill>
                  <a:srgbClr val="54A7A7"/>
                </a:solidFill>
              </a:rPr>
              <a:t>…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D951299-3129-2FB1-7116-9795E01BA790}"/>
              </a:ext>
            </a:extLst>
          </p:cNvPr>
          <p:cNvCxnSpPr/>
          <p:nvPr/>
        </p:nvCxnSpPr>
        <p:spPr>
          <a:xfrm flipH="1">
            <a:off x="9982200" y="3064048"/>
            <a:ext cx="2819400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A584D240-67B0-343C-92F3-0BFB2EFE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92" y="7506591"/>
            <a:ext cx="8754530" cy="17727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9B9312-28CE-9496-88F2-4480935F7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0" y="7291639"/>
            <a:ext cx="6096000" cy="21915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B0020A9-E3EB-1FA4-577D-27FDB6CB0DA8}"/>
              </a:ext>
            </a:extLst>
          </p:cNvPr>
          <p:cNvSpPr txBox="1"/>
          <p:nvPr/>
        </p:nvSpPr>
        <p:spPr>
          <a:xfrm>
            <a:off x="3538657" y="980318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ts</a:t>
            </a:r>
            <a:r>
              <a:rPr lang="ko-KR" altLang="en-US"/>
              <a:t>는 잘 잡아주는 반면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1FBC34-22DF-6FFC-1CFC-3C968C2EAFC3}"/>
              </a:ext>
            </a:extLst>
          </p:cNvPr>
          <p:cNvSpPr txBox="1"/>
          <p:nvPr/>
        </p:nvSpPr>
        <p:spPr>
          <a:xfrm>
            <a:off x="12039600" y="980318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js</a:t>
            </a:r>
            <a:r>
              <a:rPr lang="ko-KR" altLang="en-US"/>
              <a:t>는 멍청하게 넘어간다</a:t>
            </a:r>
          </a:p>
        </p:txBody>
      </p:sp>
    </p:spTree>
    <p:extLst>
      <p:ext uri="{BB962C8B-B14F-4D97-AF65-F5344CB8AC3E}">
        <p14:creationId xmlns:p14="http://schemas.microsoft.com/office/powerpoint/2010/main" val="9156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타입을 제한해보자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(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배열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EE187-EBD0-116B-5E88-F2B8DD58C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06" y="5143500"/>
            <a:ext cx="6346794" cy="1142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EBEC7B-C986-47EF-EACE-1D63EFF2883A}"/>
              </a:ext>
            </a:extLst>
          </p:cNvPr>
          <p:cNvSpPr txBox="1"/>
          <p:nvPr/>
        </p:nvSpPr>
        <p:spPr>
          <a:xfrm>
            <a:off x="1143000" y="64389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배열인데 원소가 모두 </a:t>
            </a:r>
            <a:r>
              <a:rPr lang="en-US" altLang="ko-KR"/>
              <a:t>string </a:t>
            </a:r>
            <a:r>
              <a:rPr lang="ko-KR" altLang="en-US"/>
              <a:t>이어야 한다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5CA7F6-5027-CBCF-E038-5B0DACB66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478" y="5218687"/>
            <a:ext cx="10553700" cy="9920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BAFAE-8144-9D60-8899-FCD692B3A868}"/>
              </a:ext>
            </a:extLst>
          </p:cNvPr>
          <p:cNvSpPr txBox="1"/>
          <p:nvPr/>
        </p:nvSpPr>
        <p:spPr>
          <a:xfrm>
            <a:off x="10439400" y="6296065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다른 타입이 올 시에 바로 에러를 뱉는다</a:t>
            </a:r>
          </a:p>
        </p:txBody>
      </p:sp>
    </p:spTree>
    <p:extLst>
      <p:ext uri="{BB962C8B-B14F-4D97-AF65-F5344CB8AC3E}">
        <p14:creationId xmlns:p14="http://schemas.microsoft.com/office/powerpoint/2010/main" val="107083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타입을 제한해보자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(object)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BB064D-7559-5288-D181-62FCDCBD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259215"/>
            <a:ext cx="8991600" cy="12363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1EC2DC-4971-F0E2-2A21-FEF091430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68" y="5783648"/>
            <a:ext cx="10363200" cy="10928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AE958F-FA22-2AC0-6C8F-9A82C4CAD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7277100"/>
            <a:ext cx="8087854" cy="160042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B5E735-9B58-2C5C-8BBD-17AB997CA80F}"/>
              </a:ext>
            </a:extLst>
          </p:cNvPr>
          <p:cNvCxnSpPr/>
          <p:nvPr/>
        </p:nvCxnSpPr>
        <p:spPr>
          <a:xfrm flipH="1">
            <a:off x="13563600" y="7048500"/>
            <a:ext cx="1524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6ECABA9-B735-FA86-2F5C-F4E9B11641A2}"/>
              </a:ext>
            </a:extLst>
          </p:cNvPr>
          <p:cNvSpPr txBox="1"/>
          <p:nvPr/>
        </p:nvSpPr>
        <p:spPr>
          <a:xfrm>
            <a:off x="13335000" y="6591300"/>
            <a:ext cx="3124200" cy="38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?</a:t>
            </a:r>
            <a:r>
              <a:rPr lang="ko-KR" altLang="en-US"/>
              <a:t>는 올수도 안올수도 있다</a:t>
            </a:r>
            <a:r>
              <a:rPr lang="en-US" altLang="ko-KR"/>
              <a:t>~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37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4020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다양한 타입이 들어올 수 있게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AAA0C-D2DF-9852-2248-5AB4B6210719}"/>
              </a:ext>
            </a:extLst>
          </p:cNvPr>
          <p:cNvSpPr txBox="1"/>
          <p:nvPr/>
        </p:nvSpPr>
        <p:spPr>
          <a:xfrm>
            <a:off x="172507" y="2705100"/>
            <a:ext cx="85904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UnionType</a:t>
            </a:r>
            <a:r>
              <a:rPr lang="ko-KR" altLang="en-US" sz="4800" b="1"/>
              <a:t>을 이용하면</a:t>
            </a:r>
            <a:endParaRPr lang="en-US" altLang="ko-KR" sz="4800" b="1"/>
          </a:p>
          <a:p>
            <a:r>
              <a:rPr lang="ko-KR" altLang="en-US" sz="4800" b="1"/>
              <a:t>여러가지 타입을 지정 가능</a:t>
            </a:r>
          </a:p>
          <a:p>
            <a:endParaRPr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0451A-3F83-6376-BA78-FE9A143CFF42}"/>
              </a:ext>
            </a:extLst>
          </p:cNvPr>
          <p:cNvSpPr txBox="1"/>
          <p:nvPr/>
        </p:nvSpPr>
        <p:spPr>
          <a:xfrm>
            <a:off x="1757387" y="7482304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이렇게 하면 타입이 </a:t>
            </a:r>
            <a:r>
              <a:rPr lang="en-US" altLang="ko-KR"/>
              <a:t>string | number </a:t>
            </a:r>
            <a:r>
              <a:rPr lang="ko-KR" altLang="en-US"/>
              <a:t>라는 </a:t>
            </a:r>
            <a:r>
              <a:rPr lang="en-US" altLang="ko-KR"/>
              <a:t>UnionType</a:t>
            </a:r>
            <a:r>
              <a:rPr lang="ko-KR" altLang="en-US"/>
              <a:t>이 된다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256C84-52EB-5272-61EF-172E55C1A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600700"/>
            <a:ext cx="5800774" cy="11264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B4AC86-7631-C65F-D479-6B52911B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417223"/>
            <a:ext cx="10744200" cy="14934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FBFD9-DDA1-057F-A3A2-758A85CC974E}"/>
              </a:ext>
            </a:extLst>
          </p:cNvPr>
          <p:cNvSpPr txBox="1"/>
          <p:nvPr/>
        </p:nvSpPr>
        <p:spPr>
          <a:xfrm>
            <a:off x="10820400" y="715913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소괄호로 꼭 앞의 </a:t>
            </a:r>
            <a:r>
              <a:rPr lang="en-US" altLang="ko-KR"/>
              <a:t>string | numbe</a:t>
            </a:r>
            <a:r>
              <a:rPr lang="ko-KR" altLang="en-US"/>
              <a:t>를 묶어야한다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F5F8621-A016-821D-C9E8-2E2C9B571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515" y="7914828"/>
            <a:ext cx="11049000" cy="6865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B3028D-76C1-D32C-EFDA-7DE9D643B7D6}"/>
              </a:ext>
            </a:extLst>
          </p:cNvPr>
          <p:cNvSpPr txBox="1"/>
          <p:nvPr/>
        </p:nvSpPr>
        <p:spPr>
          <a:xfrm>
            <a:off x="9448800" y="8851608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안묶게 되면 </a:t>
            </a:r>
            <a:r>
              <a:rPr lang="en-US" altLang="ko-KR"/>
              <a:t>string </a:t>
            </a:r>
            <a:r>
              <a:rPr lang="ko-KR" altLang="en-US"/>
              <a:t>또는 원소가 </a:t>
            </a:r>
            <a:r>
              <a:rPr lang="en-US" altLang="ko-KR"/>
              <a:t>number </a:t>
            </a:r>
            <a:r>
              <a:rPr lang="ko-KR" altLang="en-US"/>
              <a:t>타입만 들어있는 배열이 되기 때문</a:t>
            </a:r>
          </a:p>
        </p:txBody>
      </p:sp>
    </p:spTree>
    <p:extLst>
      <p:ext uri="{BB962C8B-B14F-4D97-AF65-F5344CB8AC3E}">
        <p14:creationId xmlns:p14="http://schemas.microsoft.com/office/powerpoint/2010/main" val="230443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Object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는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416A88-99D3-A749-20A4-6F64BE9E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7" y="2857500"/>
            <a:ext cx="6380693" cy="4976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D68E7F-A7D8-B446-8C6E-75FC7F45B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94" y="4000500"/>
            <a:ext cx="9897856" cy="2000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7F564C-B71A-4FBD-B048-E0339F1A893D}"/>
              </a:ext>
            </a:extLst>
          </p:cNvPr>
          <p:cNvSpPr txBox="1"/>
          <p:nvPr/>
        </p:nvSpPr>
        <p:spPr>
          <a:xfrm>
            <a:off x="3200400" y="6184670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만약 이런식으로 </a:t>
            </a:r>
            <a:r>
              <a:rPr lang="en-US" altLang="ko-KR"/>
              <a:t>key </a:t>
            </a:r>
            <a:r>
              <a:rPr lang="ko-KR" altLang="en-US"/>
              <a:t>값이 많으면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타입을 하나하나 추가해야 하나</a:t>
            </a:r>
            <a:r>
              <a:rPr lang="en-US" altLang="ko-KR"/>
              <a:t>…?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6792FD-88D5-129F-9FA0-755616655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7927" y="7675396"/>
            <a:ext cx="8430802" cy="1971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83F43D-6F7F-935B-6D05-7F358D1CD72A}"/>
              </a:ext>
            </a:extLst>
          </p:cNvPr>
          <p:cNvSpPr txBox="1"/>
          <p:nvPr/>
        </p:nvSpPr>
        <p:spPr>
          <a:xfrm>
            <a:off x="12953127" y="970874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이런식으로 한번에 가능하다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6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E1B1DB2-FD48-0D6D-BCEB-1021ECDAA7C6}"/>
              </a:ext>
            </a:extLst>
          </p:cNvPr>
          <p:cNvGrpSpPr/>
          <p:nvPr/>
        </p:nvGrpSpPr>
        <p:grpSpPr>
          <a:xfrm>
            <a:off x="4752975" y="4121631"/>
            <a:ext cx="8782050" cy="2043738"/>
            <a:chOff x="4752975" y="3866227"/>
            <a:chExt cx="8782050" cy="20437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1CCF6B-7802-F1BB-F080-2589DA43818E}"/>
                </a:ext>
              </a:extLst>
            </p:cNvPr>
            <p:cNvSpPr txBox="1"/>
            <p:nvPr/>
          </p:nvSpPr>
          <p:spPr>
            <a:xfrm>
              <a:off x="4752975" y="3866227"/>
              <a:ext cx="87820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Contents</a:t>
              </a:r>
              <a:endParaRPr lang="ko-KR" altLang="en-US" sz="8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7A0E988-1E6A-4A6C-73E8-148CB2D8975E}"/>
                </a:ext>
              </a:extLst>
            </p:cNvPr>
            <p:cNvCxnSpPr/>
            <p:nvPr/>
          </p:nvCxnSpPr>
          <p:spPr>
            <a:xfrm>
              <a:off x="6858000" y="5189666"/>
              <a:ext cx="4648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78CE3-BFA9-048F-DEC8-B440E77FFFA4}"/>
                </a:ext>
              </a:extLst>
            </p:cNvPr>
            <p:cNvSpPr txBox="1"/>
            <p:nvPr/>
          </p:nvSpPr>
          <p:spPr>
            <a:xfrm>
              <a:off x="6858000" y="5448300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/>
                <a:t>TypeScript</a:t>
              </a:r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621644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any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타입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87650-C518-ED06-26B6-0DCBF7E0A05B}"/>
              </a:ext>
            </a:extLst>
          </p:cNvPr>
          <p:cNvSpPr txBox="1"/>
          <p:nvPr/>
        </p:nvSpPr>
        <p:spPr>
          <a:xfrm>
            <a:off x="172507" y="2705100"/>
            <a:ext cx="85904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any </a:t>
            </a:r>
            <a:r>
              <a:rPr lang="ko-KR" altLang="en-US" sz="4800" b="1"/>
              <a:t>타입은 모든 자료형을 허용해준다</a:t>
            </a: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4ED2FD-7632-145B-F9CB-F1ED93C7C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4076700"/>
            <a:ext cx="5831174" cy="4446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C2B35-BBDE-64BC-B8CA-5EEA991920C8}"/>
              </a:ext>
            </a:extLst>
          </p:cNvPr>
          <p:cNvSpPr txBox="1"/>
          <p:nvPr/>
        </p:nvSpPr>
        <p:spPr>
          <a:xfrm>
            <a:off x="7639987" y="888896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근데 이거 쓰면 </a:t>
            </a:r>
            <a:r>
              <a:rPr lang="en-US" altLang="ko-KR"/>
              <a:t>ts</a:t>
            </a:r>
            <a:r>
              <a:rPr lang="ko-KR" altLang="en-US"/>
              <a:t>를 쓰는 의미가</a:t>
            </a:r>
            <a:r>
              <a:rPr lang="en-US" altLang="ko-KR"/>
              <a:t>..?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08A8D-48CF-11F9-5A1B-629E6F1D6AB1}"/>
              </a:ext>
            </a:extLst>
          </p:cNvPr>
          <p:cNvSpPr txBox="1"/>
          <p:nvPr/>
        </p:nvSpPr>
        <p:spPr>
          <a:xfrm>
            <a:off x="13106400" y="50673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그래도 코드 안돌아갈 때</a:t>
            </a:r>
            <a:endParaRPr lang="en-US" altLang="ko-KR"/>
          </a:p>
          <a:p>
            <a:r>
              <a:rPr lang="ko-KR" altLang="en-US"/>
              <a:t>일단은 돌리고 싶을 때 </a:t>
            </a:r>
            <a:endParaRPr lang="en-US" altLang="ko-KR"/>
          </a:p>
          <a:p>
            <a:r>
              <a:rPr lang="ko-KR" altLang="en-US"/>
              <a:t>사용한다</a:t>
            </a:r>
            <a:r>
              <a:rPr lang="en-US" altLang="ko-KR"/>
              <a:t>..?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6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unknown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타입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87650-C518-ED06-26B6-0DCBF7E0A05B}"/>
              </a:ext>
            </a:extLst>
          </p:cNvPr>
          <p:cNvSpPr txBox="1"/>
          <p:nvPr/>
        </p:nvSpPr>
        <p:spPr>
          <a:xfrm>
            <a:off x="172507" y="2705100"/>
            <a:ext cx="85904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any </a:t>
            </a:r>
            <a:r>
              <a:rPr lang="ko-KR" altLang="en-US" sz="4800" b="1"/>
              <a:t>와 유사하지만 조금 더 안전하다</a:t>
            </a:r>
            <a:r>
              <a:rPr lang="en-US" altLang="ko-KR" sz="4800" b="1"/>
              <a:t>!</a:t>
            </a:r>
            <a:endParaRPr lang="en-US" altLang="ko-KR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693BA9-0EF2-3D9E-284B-5C256077F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457700"/>
            <a:ext cx="6893398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26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더 안전하다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?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F82FCC-32D3-FFFB-26C0-FB73D8B2B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77115"/>
            <a:ext cx="7239000" cy="15708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410F41-4678-67AE-C6FB-8E6D0D9DD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194339"/>
            <a:ext cx="6858000" cy="3336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893D56-92E3-3C1B-4941-FC68904DD036}"/>
              </a:ext>
            </a:extLst>
          </p:cNvPr>
          <p:cNvSpPr txBox="1"/>
          <p:nvPr/>
        </p:nvSpPr>
        <p:spPr>
          <a:xfrm>
            <a:off x="2209800" y="8050768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unknown</a:t>
            </a:r>
            <a:r>
              <a:rPr lang="ko-KR" altLang="en-US"/>
              <a:t>은 어느정도 타입체크는 해준다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C4D08-7B5E-5C2F-5C58-21029EFF1B51}"/>
              </a:ext>
            </a:extLst>
          </p:cNvPr>
          <p:cNvSpPr txBox="1"/>
          <p:nvPr/>
        </p:nvSpPr>
        <p:spPr>
          <a:xfrm>
            <a:off x="10820400" y="8050768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근데 </a:t>
            </a:r>
            <a:r>
              <a:rPr lang="en-US" altLang="ko-KR"/>
              <a:t>any</a:t>
            </a:r>
            <a:r>
              <a:rPr lang="ko-KR" altLang="en-US"/>
              <a:t>는 그런거 무시하고 가능</a:t>
            </a:r>
          </a:p>
        </p:txBody>
      </p:sp>
    </p:spTree>
    <p:extLst>
      <p:ext uri="{BB962C8B-B14F-4D97-AF65-F5344CB8AC3E}">
        <p14:creationId xmlns:p14="http://schemas.microsoft.com/office/powerpoint/2010/main" val="102774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엄격함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C4D08-7B5E-5C2F-5C58-21029EFF1B51}"/>
              </a:ext>
            </a:extLst>
          </p:cNvPr>
          <p:cNvSpPr txBox="1"/>
          <p:nvPr/>
        </p:nvSpPr>
        <p:spPr>
          <a:xfrm>
            <a:off x="6324600" y="713909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이런 경우에 </a:t>
            </a:r>
            <a:r>
              <a:rPr lang="en-US" altLang="ko-KR"/>
              <a:t>unknown</a:t>
            </a:r>
            <a:r>
              <a:rPr lang="ko-KR" altLang="en-US"/>
              <a:t>은 에러를 띄워주지만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any</a:t>
            </a:r>
            <a:r>
              <a:rPr lang="ko-KR" altLang="en-US"/>
              <a:t>는 그냥 넘어가버린다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A74DFC-FA98-E3B0-4D08-CE97F65E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640820"/>
            <a:ext cx="1051560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9EE751-5F63-1A58-6DD8-93CCF83061D7}"/>
              </a:ext>
            </a:extLst>
          </p:cNvPr>
          <p:cNvSpPr txBox="1"/>
          <p:nvPr/>
        </p:nvSpPr>
        <p:spPr>
          <a:xfrm>
            <a:off x="6248400" y="8796635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결국 뭔가 자유로운 타입 변수를 만들어야만 한다면</a:t>
            </a:r>
            <a:endParaRPr lang="en-US" altLang="ko-KR" b="1"/>
          </a:p>
          <a:p>
            <a:endParaRPr lang="en-US" altLang="ko-KR" b="1"/>
          </a:p>
          <a:p>
            <a:r>
              <a:rPr lang="en-US" altLang="ko-KR" b="1"/>
              <a:t>any</a:t>
            </a:r>
            <a:r>
              <a:rPr lang="ko-KR" altLang="en-US" b="1"/>
              <a:t>대신 </a:t>
            </a:r>
            <a:r>
              <a:rPr lang="en-US" altLang="ko-KR" b="1"/>
              <a:t>unknown</a:t>
            </a:r>
            <a:r>
              <a:rPr lang="ko-KR" altLang="en-US" b="1"/>
              <a:t>을 쓰는게 좋다 </a:t>
            </a:r>
            <a:r>
              <a:rPr lang="en-US" altLang="ko-KR" b="1"/>
              <a:t>(</a:t>
            </a:r>
            <a:r>
              <a:rPr lang="ko-KR" altLang="en-US" b="1"/>
              <a:t>사실 안쓰는게 가장 좋다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3913D-0236-0D08-CCFA-57F43FEB33F8}"/>
              </a:ext>
            </a:extLst>
          </p:cNvPr>
          <p:cNvSpPr txBox="1"/>
          <p:nvPr/>
        </p:nvSpPr>
        <p:spPr>
          <a:xfrm>
            <a:off x="172507" y="2705100"/>
            <a:ext cx="85904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ts</a:t>
            </a:r>
            <a:r>
              <a:rPr lang="ko-KR" altLang="en-US" sz="4800" b="1"/>
              <a:t>에서 연산을 할 때에는 양쪽의 타입이 같아야한다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964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엄격함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D8F987-06E3-679D-BE9F-DEB7F917C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7" y="2929097"/>
            <a:ext cx="12324293" cy="1700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53231C-8256-39AC-FC89-B8B479C34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07" y="5448300"/>
            <a:ext cx="6432898" cy="3695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764A50-40D4-1BC6-EC9D-7A8D20A80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7104369"/>
            <a:ext cx="7239000" cy="810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B4CB5D-57FA-CF6A-9979-FE0E17C02C14}"/>
              </a:ext>
            </a:extLst>
          </p:cNvPr>
          <p:cNvSpPr txBox="1"/>
          <p:nvPr/>
        </p:nvSpPr>
        <p:spPr>
          <a:xfrm>
            <a:off x="172507" y="2552700"/>
            <a:ext cx="2037293" cy="37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index.ts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05E67-90DF-754B-E08F-F392533921D0}"/>
              </a:ext>
            </a:extLst>
          </p:cNvPr>
          <p:cNvSpPr txBox="1"/>
          <p:nvPr/>
        </p:nvSpPr>
        <p:spPr>
          <a:xfrm>
            <a:off x="172507" y="5067834"/>
            <a:ext cx="2037293" cy="37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index.js</a:t>
            </a:r>
            <a:endParaRPr lang="ko-KR" alt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449AF8-00B4-DB53-2B73-C0B8D91911B0}"/>
              </a:ext>
            </a:extLst>
          </p:cNvPr>
          <p:cNvSpPr txBox="1"/>
          <p:nvPr/>
        </p:nvSpPr>
        <p:spPr>
          <a:xfrm>
            <a:off x="13068300" y="2929097"/>
            <a:ext cx="361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string | number </a:t>
            </a:r>
            <a:r>
              <a:rPr lang="ko-KR" altLang="en-US"/>
              <a:t>라는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UnionType</a:t>
            </a:r>
            <a:r>
              <a:rPr lang="ko-KR" altLang="en-US"/>
              <a:t>과 </a:t>
            </a:r>
            <a:r>
              <a:rPr lang="en-US" altLang="ko-KR"/>
              <a:t>number</a:t>
            </a:r>
            <a:r>
              <a:rPr lang="ko-KR" altLang="en-US"/>
              <a:t>는 연산 불가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2224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함수에 타입 제한하기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2B9E2D-CCEC-E63D-9924-553085D39810}"/>
              </a:ext>
            </a:extLst>
          </p:cNvPr>
          <p:cNvGrpSpPr/>
          <p:nvPr/>
        </p:nvGrpSpPr>
        <p:grpSpPr>
          <a:xfrm>
            <a:off x="304800" y="5372100"/>
            <a:ext cx="6887536" cy="2857707"/>
            <a:chOff x="326994" y="5676900"/>
            <a:chExt cx="6887536" cy="28577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73D6AA0-93EC-B3AA-EA0C-025AEF26C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147" y="5676900"/>
              <a:ext cx="3472947" cy="124756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019CECB-068C-7CA0-E6FF-CF06F3F55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994" y="7048500"/>
              <a:ext cx="6887536" cy="148610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F3114A-D51E-B23F-2B03-57D2EA5A1273}"/>
              </a:ext>
            </a:extLst>
          </p:cNvPr>
          <p:cNvSpPr txBox="1"/>
          <p:nvPr/>
        </p:nvSpPr>
        <p:spPr>
          <a:xfrm>
            <a:off x="172507" y="2705100"/>
            <a:ext cx="85904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함수는 파라미터 타입과 리턴 타입을 설정할 수 있다</a:t>
            </a:r>
            <a:r>
              <a:rPr lang="en-US" altLang="ko-KR" sz="4800" b="1"/>
              <a:t>.</a:t>
            </a:r>
            <a:endParaRPr lang="en-US" altLang="ko-KR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4D08E0-564C-110E-EDA4-AEE2AA45B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3478463"/>
            <a:ext cx="8686800" cy="2310689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E6530A4-26A0-39BD-2E02-FF9663C4FF8B}"/>
              </a:ext>
            </a:extLst>
          </p:cNvPr>
          <p:cNvSpPr/>
          <p:nvPr/>
        </p:nvSpPr>
        <p:spPr>
          <a:xfrm>
            <a:off x="12344400" y="3859463"/>
            <a:ext cx="21336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AA4BBA-AE68-91AB-1A9C-435F935713FC}"/>
              </a:ext>
            </a:extLst>
          </p:cNvPr>
          <p:cNvSpPr/>
          <p:nvPr/>
        </p:nvSpPr>
        <p:spPr>
          <a:xfrm>
            <a:off x="14249400" y="3859463"/>
            <a:ext cx="2286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130D6E6-6551-159F-502A-0131A785B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0" y="6562515"/>
            <a:ext cx="9067800" cy="19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1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리턴을 안하는 함수는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?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029355-F74F-3900-34FD-C0BB0F57D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3924300"/>
            <a:ext cx="11049000" cy="346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6B0A9F18-9DF7-9A68-2843-F311B8F506B7}"/>
              </a:ext>
            </a:extLst>
          </p:cNvPr>
          <p:cNvGrpSpPr/>
          <p:nvPr/>
        </p:nvGrpSpPr>
        <p:grpSpPr>
          <a:xfrm>
            <a:off x="6904951" y="2591794"/>
            <a:ext cx="4829849" cy="2038635"/>
            <a:chOff x="6710077" y="2535013"/>
            <a:chExt cx="4829849" cy="203863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151E50D-FA92-1B3C-0E12-20F5A8800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0077" y="2535013"/>
              <a:ext cx="4829849" cy="2038635"/>
            </a:xfrm>
            <a:prstGeom prst="rect">
              <a:avLst/>
            </a:prstGeom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650EFBF-4B93-FBB5-4967-220F3F56CB0F}"/>
                </a:ext>
              </a:extLst>
            </p:cNvPr>
            <p:cNvSpPr/>
            <p:nvPr/>
          </p:nvSpPr>
          <p:spPr>
            <a:xfrm>
              <a:off x="8467129" y="2576986"/>
              <a:ext cx="5334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BE6C13D-DD32-3163-E5E9-063AE966B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533900"/>
            <a:ext cx="6468378" cy="21434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9E4E96-AAB6-A09C-A5BC-AE5A4E0A644C}"/>
              </a:ext>
            </a:extLst>
          </p:cNvPr>
          <p:cNvSpPr txBox="1"/>
          <p:nvPr/>
        </p:nvSpPr>
        <p:spPr>
          <a:xfrm>
            <a:off x="1219200" y="416456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index.ts</a:t>
            </a:r>
            <a:endParaRPr lang="ko-KR" altLang="en-US" b="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D37903-D3CE-74F9-0196-230381B29DFB}"/>
              </a:ext>
            </a:extLst>
          </p:cNvPr>
          <p:cNvGrpSpPr/>
          <p:nvPr/>
        </p:nvGrpSpPr>
        <p:grpSpPr>
          <a:xfrm>
            <a:off x="9982200" y="4202466"/>
            <a:ext cx="4810786" cy="2571182"/>
            <a:chOff x="9448800" y="3172626"/>
            <a:chExt cx="4810786" cy="257118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476DCEF-E630-F39E-350D-FBD78B5F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5000" y="3510512"/>
              <a:ext cx="4734586" cy="223329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8AD1A8-CB05-7C33-701C-D1EDB37EE8E7}"/>
                </a:ext>
              </a:extLst>
            </p:cNvPr>
            <p:cNvSpPr txBox="1"/>
            <p:nvPr/>
          </p:nvSpPr>
          <p:spPr>
            <a:xfrm>
              <a:off x="9448800" y="3172626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index.js</a:t>
              </a:r>
              <a:endParaRPr lang="ko-KR" altLang="en-US" b="1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819BEF-31C6-D9D5-25AB-B4AF8BE914E5}"/>
              </a:ext>
            </a:extLst>
          </p:cNvPr>
          <p:cNvSpPr txBox="1"/>
          <p:nvPr/>
        </p:nvSpPr>
        <p:spPr>
          <a:xfrm>
            <a:off x="2057400" y="6895423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함수 안에 아무것도 안넣었을 경우 잡아버린다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20C1A-0DFF-E791-3999-11582A94A9FD}"/>
              </a:ext>
            </a:extLst>
          </p:cNvPr>
          <p:cNvSpPr txBox="1"/>
          <p:nvPr/>
        </p:nvSpPr>
        <p:spPr>
          <a:xfrm>
            <a:off x="11734800" y="829965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그냥 실행된다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6E9641-4E08-249C-BEEC-287DFBA06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7080089"/>
            <a:ext cx="4734586" cy="10669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7C7E85-A344-719A-D861-6662C0F94E6A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인자 확인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E26B6FA-EE34-6266-2B93-4DA46CC46387}"/>
              </a:ext>
            </a:extLst>
          </p:cNvPr>
          <p:cNvCxnSpPr>
            <a:cxnSpLocks/>
          </p:cNvCxnSpPr>
          <p:nvPr/>
        </p:nvCxnSpPr>
        <p:spPr>
          <a:xfrm flipV="1">
            <a:off x="3200400" y="3034186"/>
            <a:ext cx="5262202" cy="15814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04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Narrowing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90565-A35C-0BC4-4CFC-1028CBD72B57}"/>
              </a:ext>
            </a:extLst>
          </p:cNvPr>
          <p:cNvSpPr txBox="1"/>
          <p:nvPr/>
        </p:nvSpPr>
        <p:spPr>
          <a:xfrm>
            <a:off x="172507" y="2705100"/>
            <a:ext cx="8819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타입의 범위를 조금 더 좁히는 방식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ko-KR" altLang="en-US" sz="2400" b="1"/>
              <a:t>타입이 확실하지 않을 때 생기는 부작용을 막기 위함</a:t>
            </a:r>
            <a:endParaRPr lang="en-US" altLang="ko-KR" sz="2400" b="1"/>
          </a:p>
          <a:p>
            <a:endParaRPr lang="en-US" altLang="ko-KR" sz="48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B2095F-736B-49B6-3348-334EF1A85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077" y="5067300"/>
            <a:ext cx="10057475" cy="1387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498F6C-7DCC-0749-CFC4-9812B5E92A13}"/>
              </a:ext>
            </a:extLst>
          </p:cNvPr>
          <p:cNvSpPr txBox="1"/>
          <p:nvPr/>
        </p:nvSpPr>
        <p:spPr>
          <a:xfrm>
            <a:off x="9347829" y="656406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string | number UnionType</a:t>
            </a:r>
            <a:r>
              <a:rPr lang="ko-KR" altLang="en-US"/>
              <a:t>과 </a:t>
            </a:r>
            <a:r>
              <a:rPr lang="en-US" altLang="ko-KR"/>
              <a:t>number </a:t>
            </a:r>
            <a:r>
              <a:rPr lang="ko-KR" altLang="en-US"/>
              <a:t>타입을 연산하려고 했기 때문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816B7-11C2-C14E-4212-6BD0AC5E1236}"/>
              </a:ext>
            </a:extLst>
          </p:cNvPr>
          <p:cNvSpPr txBox="1"/>
          <p:nvPr/>
        </p:nvSpPr>
        <p:spPr>
          <a:xfrm>
            <a:off x="9347829" y="927801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return </a:t>
            </a:r>
            <a:r>
              <a:rPr lang="ko-KR" altLang="en-US"/>
              <a:t>은 </a:t>
            </a:r>
            <a:r>
              <a:rPr lang="en-US" altLang="ko-KR"/>
              <a:t>number </a:t>
            </a:r>
            <a:r>
              <a:rPr lang="ko-KR" altLang="en-US"/>
              <a:t>여야 하는데 </a:t>
            </a:r>
            <a:r>
              <a:rPr lang="en-US" altLang="ko-KR"/>
              <a:t>string</a:t>
            </a:r>
            <a:r>
              <a:rPr lang="ko-KR" altLang="en-US"/>
              <a:t>이 </a:t>
            </a:r>
            <a:r>
              <a:rPr lang="en-US" altLang="ko-KR"/>
              <a:t>return </a:t>
            </a:r>
            <a:r>
              <a:rPr lang="ko-KR" altLang="en-US"/>
              <a:t>될 수 있기 때문에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6B05695-A91D-4C58-5979-BA2D22085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077" y="7056296"/>
            <a:ext cx="940248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01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Narrowing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816B7-11C2-C14E-4212-6BD0AC5E1236}"/>
              </a:ext>
            </a:extLst>
          </p:cNvPr>
          <p:cNvSpPr txBox="1"/>
          <p:nvPr/>
        </p:nvSpPr>
        <p:spPr>
          <a:xfrm>
            <a:off x="6057900" y="82677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UnionType </a:t>
            </a:r>
            <a:r>
              <a:rPr lang="ko-KR" altLang="en-US" sz="2400" b="1"/>
              <a:t>때문이든 무엇이든 간에 어떤 변수 타입이 불확실해지면</a:t>
            </a:r>
            <a:endParaRPr lang="en-US" altLang="ko-KR" sz="2400" b="1"/>
          </a:p>
          <a:p>
            <a:endParaRPr lang="en-US" altLang="ko-KR" sz="2400" b="1"/>
          </a:p>
          <a:p>
            <a:r>
              <a:rPr lang="en-US" altLang="ko-KR" sz="2400" b="1"/>
              <a:t>if </a:t>
            </a:r>
            <a:r>
              <a:rPr lang="ko-KR" altLang="en-US" sz="2400" b="1"/>
              <a:t>문 등으로 </a:t>
            </a:r>
            <a:r>
              <a:rPr lang="en-US" altLang="ko-KR" sz="2400" b="1"/>
              <a:t>narrowing</a:t>
            </a:r>
            <a:r>
              <a:rPr lang="ko-KR" altLang="en-US" sz="2400" b="1"/>
              <a:t>을 해줘야 진행 할 수 있다</a:t>
            </a:r>
            <a:r>
              <a:rPr lang="en-US" altLang="ko-KR" sz="2400" b="1"/>
              <a:t>!</a:t>
            </a:r>
            <a:endParaRPr lang="ko-KR" altLang="en-US" sz="2400" b="1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6B05695-A91D-4C58-5979-BA2D22085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880238"/>
            <a:ext cx="8763000" cy="197100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9277C4E-4AC5-82C0-6340-6AA80AA4D07B}"/>
              </a:ext>
            </a:extLst>
          </p:cNvPr>
          <p:cNvSpPr/>
          <p:nvPr/>
        </p:nvSpPr>
        <p:spPr>
          <a:xfrm>
            <a:off x="9347829" y="5295900"/>
            <a:ext cx="1701171" cy="10567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D7BD5E-10C1-232A-C144-71F36408E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800" y="4610743"/>
            <a:ext cx="5715798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16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TypeScript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2A93E-A1FF-5585-493F-6A75688ABC1A}"/>
              </a:ext>
            </a:extLst>
          </p:cNvPr>
          <p:cNvSpPr txBox="1"/>
          <p:nvPr/>
        </p:nvSpPr>
        <p:spPr>
          <a:xfrm>
            <a:off x="172507" y="2705100"/>
            <a:ext cx="859049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MicroSoft</a:t>
            </a:r>
            <a:r>
              <a:rPr lang="ko-KR" altLang="en-US" sz="4800" b="1"/>
              <a:t>에서 구현한 </a:t>
            </a:r>
            <a:r>
              <a:rPr lang="en-US" altLang="ko-KR" sz="4800" b="1"/>
              <a:t>Javascrip</a:t>
            </a:r>
            <a:r>
              <a:rPr lang="ko-KR" altLang="en-US" sz="4800" b="1"/>
              <a:t>기반 프로그래밍 언어</a:t>
            </a:r>
          </a:p>
          <a:p>
            <a:endParaRPr lang="en-US" altLang="ko-KR"/>
          </a:p>
          <a:p>
            <a:endParaRPr lang="en-US" altLang="ko-KR" sz="2400"/>
          </a:p>
          <a:p>
            <a:r>
              <a:rPr lang="en-US" altLang="ko-KR" sz="2400"/>
              <a:t>Javscript </a:t>
            </a:r>
            <a:r>
              <a:rPr lang="ko-KR" altLang="en-US" sz="2400"/>
              <a:t>기반이므로</a:t>
            </a:r>
            <a:r>
              <a:rPr lang="en-US" altLang="ko-KR" sz="2400"/>
              <a:t> </a:t>
            </a:r>
            <a:r>
              <a:rPr lang="ko-KR" altLang="en-US" sz="2400"/>
              <a:t>대부분의 문법은 </a:t>
            </a:r>
            <a:r>
              <a:rPr lang="en-US" altLang="ko-KR" sz="2400"/>
              <a:t>Javascript </a:t>
            </a:r>
            <a:r>
              <a:rPr lang="ko-KR" altLang="en-US" sz="2400"/>
              <a:t>와 똑같지만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타입 관련된 부분을 엄격하게 다루기 때문에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크기가 큰 대규모 프로젝트에선 </a:t>
            </a:r>
            <a:r>
              <a:rPr lang="en-US" altLang="ko-KR" sz="2400"/>
              <a:t>JS</a:t>
            </a:r>
            <a:r>
              <a:rPr lang="ko-KR" altLang="en-US" sz="2400"/>
              <a:t>대신 </a:t>
            </a:r>
            <a:r>
              <a:rPr lang="en-US" altLang="ko-KR" sz="2400"/>
              <a:t>TS</a:t>
            </a:r>
            <a:r>
              <a:rPr lang="ko-KR" altLang="en-US" sz="2400"/>
              <a:t>를 사용한다</a:t>
            </a:r>
            <a:endParaRPr lang="en-US" altLang="ko-KR" sz="2400"/>
          </a:p>
          <a:p>
            <a:endParaRPr lang="ko-KR" altLang="en-US" sz="240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03EA0357-0CA6-46CD-7359-D4D84C6FB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9200" y="5302091"/>
            <a:ext cx="4495800" cy="4495800"/>
          </a:xfrm>
          <a:prstGeom prst="rect">
            <a:avLst/>
          </a:prstGeom>
        </p:spPr>
      </p:pic>
      <p:pic>
        <p:nvPicPr>
          <p:cNvPr id="1030" name="Picture 6" descr="NAVER">
            <a:extLst>
              <a:ext uri="{FF2B5EF4-FFF2-40B4-BE49-F238E27FC236}">
                <a16:creationId xmlns:a16="http://schemas.microsoft.com/office/drawing/2014/main" id="{C0AB5C42-153E-445A-F132-8F6777961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27" y="7929956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대한민국 1등 배달앱, 배달의민족">
            <a:extLst>
              <a:ext uri="{FF2B5EF4-FFF2-40B4-BE49-F238E27FC236}">
                <a16:creationId xmlns:a16="http://schemas.microsoft.com/office/drawing/2014/main" id="{FE7A2E08-214E-035A-6D45-2E7DA10BF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427" y="7137083"/>
            <a:ext cx="4191000" cy="204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lack Review | PCMag">
            <a:extLst>
              <a:ext uri="{FF2B5EF4-FFF2-40B4-BE49-F238E27FC236}">
                <a16:creationId xmlns:a16="http://schemas.microsoft.com/office/drawing/2014/main" id="{382764EB-8A0B-D8BC-5FB9-1D7FBF2DE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8420100"/>
            <a:ext cx="3152775" cy="17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84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type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변수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48333-3D67-394E-BD1B-3236DCDBD9CE}"/>
              </a:ext>
            </a:extLst>
          </p:cNvPr>
          <p:cNvSpPr txBox="1"/>
          <p:nvPr/>
        </p:nvSpPr>
        <p:spPr>
          <a:xfrm>
            <a:off x="172507" y="2705100"/>
            <a:ext cx="439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21E7DE-40DC-3F60-8703-56282C113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6210298"/>
            <a:ext cx="6239746" cy="962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AE0080-92EB-077A-CCE8-21E984F1D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6015007"/>
            <a:ext cx="5820587" cy="1352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3D4B70-982E-9019-3A2B-4C120C17A5F1}"/>
              </a:ext>
            </a:extLst>
          </p:cNvPr>
          <p:cNvSpPr txBox="1"/>
          <p:nvPr/>
        </p:nvSpPr>
        <p:spPr>
          <a:xfrm>
            <a:off x="172507" y="2705100"/>
            <a:ext cx="85904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/>
              <a:t>타입을 지정할 수 있는 변수</a:t>
            </a:r>
            <a:endParaRPr lang="en-US" altLang="ko-KR" sz="4800" b="1"/>
          </a:p>
          <a:p>
            <a:endParaRPr lang="en-US" altLang="ko-KR" sz="4800" b="1"/>
          </a:p>
          <a:p>
            <a:r>
              <a:rPr lang="ko-KR" altLang="en-US" sz="2400"/>
              <a:t>이걸 통해 재사용 또는 확장이 가능</a:t>
            </a:r>
            <a:endParaRPr lang="en-US" altLang="ko-KR" sz="2400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6147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type </a:t>
            </a:r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확장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48333-3D67-394E-BD1B-3236DCDBD9CE}"/>
              </a:ext>
            </a:extLst>
          </p:cNvPr>
          <p:cNvSpPr txBox="1"/>
          <p:nvPr/>
        </p:nvSpPr>
        <p:spPr>
          <a:xfrm>
            <a:off x="172507" y="2705100"/>
            <a:ext cx="439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1FE45A-613C-FEA0-C8AF-7DFF8A02A679}"/>
              </a:ext>
            </a:extLst>
          </p:cNvPr>
          <p:cNvGrpSpPr/>
          <p:nvPr/>
        </p:nvGrpSpPr>
        <p:grpSpPr>
          <a:xfrm>
            <a:off x="1959162" y="2654974"/>
            <a:ext cx="12823638" cy="3109732"/>
            <a:chOff x="1959162" y="2654974"/>
            <a:chExt cx="12823638" cy="31097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4550358-880E-0849-1CC1-0BFF3910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9162" y="2654974"/>
              <a:ext cx="7774331" cy="31097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885F0CE-1AB4-F24C-543A-24AEB490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29800" y="2654974"/>
              <a:ext cx="4953000" cy="3109732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C5C0825-7E33-48E8-037C-87DE5A9E2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6012414"/>
            <a:ext cx="9677400" cy="372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4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readonly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48333-3D67-394E-BD1B-3236DCDBD9CE}"/>
              </a:ext>
            </a:extLst>
          </p:cNvPr>
          <p:cNvSpPr txBox="1"/>
          <p:nvPr/>
        </p:nvSpPr>
        <p:spPr>
          <a:xfrm>
            <a:off x="838200" y="2573269"/>
            <a:ext cx="439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index.js</a:t>
            </a:r>
            <a:endParaRPr lang="ko-KR" altLang="en-US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D1E3EE-47FA-99C0-388B-72FC8F9F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30689"/>
            <a:ext cx="5791200" cy="27044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77B469-3C6E-0D22-5A11-BEE28286B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05" y="3492878"/>
            <a:ext cx="7449590" cy="15908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6ECAB72-3395-8CBC-C904-8AF551863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6546164"/>
            <a:ext cx="5835301" cy="35361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4E243F-522E-F0A0-D3C1-B9F0D86A21D1}"/>
              </a:ext>
            </a:extLst>
          </p:cNvPr>
          <p:cNvSpPr txBox="1"/>
          <p:nvPr/>
        </p:nvSpPr>
        <p:spPr>
          <a:xfrm>
            <a:off x="838199" y="6176832"/>
            <a:ext cx="439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index.ts</a:t>
            </a:r>
            <a:endParaRPr lang="ko-KR" altLang="en-US" b="1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0DF811-CAFF-D27C-132C-8B6BDF9472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79" y="7200900"/>
            <a:ext cx="7610995" cy="234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5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80D78-1B95-948B-2B0B-469DD375574E}"/>
              </a:ext>
            </a:extLst>
          </p:cNvPr>
          <p:cNvSpPr txBox="1"/>
          <p:nvPr/>
        </p:nvSpPr>
        <p:spPr>
          <a:xfrm>
            <a:off x="4953000" y="4635668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EC5D8-56BA-56D5-9034-FBFBDEB24065}"/>
              </a:ext>
            </a:extLst>
          </p:cNvPr>
          <p:cNvSpPr txBox="1"/>
          <p:nvPr/>
        </p:nvSpPr>
        <p:spPr>
          <a:xfrm>
            <a:off x="4953000" y="88011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20190402 </a:t>
            </a:r>
            <a:r>
              <a:rPr lang="ko-KR" altLang="en-US" sz="24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마재성</a:t>
            </a:r>
          </a:p>
        </p:txBody>
      </p:sp>
    </p:spTree>
    <p:extLst>
      <p:ext uri="{BB962C8B-B14F-4D97-AF65-F5344CB8AC3E}">
        <p14:creationId xmlns:p14="http://schemas.microsoft.com/office/powerpoint/2010/main" val="3298179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뿐만 아니라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..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A47784-AA50-0F06-0B48-8786580F6AC7}"/>
              </a:ext>
            </a:extLst>
          </p:cNvPr>
          <p:cNvGrpSpPr/>
          <p:nvPr/>
        </p:nvGrpSpPr>
        <p:grpSpPr>
          <a:xfrm>
            <a:off x="1524000" y="3313929"/>
            <a:ext cx="6991986" cy="2749986"/>
            <a:chOff x="381000" y="3540258"/>
            <a:chExt cx="6991986" cy="274998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22DED5-98E3-46A0-8F0F-3222B2C58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" y="3540258"/>
              <a:ext cx="6991986" cy="2749986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C60A78C-668B-20B8-99F2-20770720B7BF}"/>
                </a:ext>
              </a:extLst>
            </p:cNvPr>
            <p:cNvSpPr/>
            <p:nvPr/>
          </p:nvSpPr>
          <p:spPr>
            <a:xfrm>
              <a:off x="1905000" y="5944340"/>
              <a:ext cx="762000" cy="30854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553056-6376-F8DF-0C93-C635A4CB4588}"/>
              </a:ext>
            </a:extLst>
          </p:cNvPr>
          <p:cNvGrpSpPr/>
          <p:nvPr/>
        </p:nvGrpSpPr>
        <p:grpSpPr>
          <a:xfrm>
            <a:off x="9982200" y="2708477"/>
            <a:ext cx="5643819" cy="3214555"/>
            <a:chOff x="6934200" y="2348906"/>
            <a:chExt cx="5643819" cy="321455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7E9D04-5782-10C0-7F92-9339CD96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4200" y="2348906"/>
              <a:ext cx="5643819" cy="321455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3705BA-E016-3AE2-AC6A-F69227F4AE82}"/>
                </a:ext>
              </a:extLst>
            </p:cNvPr>
            <p:cNvSpPr/>
            <p:nvPr/>
          </p:nvSpPr>
          <p:spPr>
            <a:xfrm>
              <a:off x="7239000" y="3552425"/>
              <a:ext cx="762000" cy="30854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EE58-A68F-3CFC-8419-786C895E8126}"/>
              </a:ext>
            </a:extLst>
          </p:cNvPr>
          <p:cNvGrpSpPr/>
          <p:nvPr/>
        </p:nvGrpSpPr>
        <p:grpSpPr>
          <a:xfrm>
            <a:off x="1143000" y="6327041"/>
            <a:ext cx="6344535" cy="2762636"/>
            <a:chOff x="2362200" y="7124700"/>
            <a:chExt cx="6344535" cy="276263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87AF206-BDEB-18CF-CAA2-6851C61A2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2200" y="7124700"/>
              <a:ext cx="6344535" cy="2762636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CA990E1-4D1D-66BE-AEE4-38B026ED8BD2}"/>
                </a:ext>
              </a:extLst>
            </p:cNvPr>
            <p:cNvSpPr/>
            <p:nvPr/>
          </p:nvSpPr>
          <p:spPr>
            <a:xfrm>
              <a:off x="2971800" y="8534834"/>
              <a:ext cx="838200" cy="34246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D22F06-41AC-AF96-1AEB-05329FEF17DC}"/>
              </a:ext>
            </a:extLst>
          </p:cNvPr>
          <p:cNvGrpSpPr/>
          <p:nvPr/>
        </p:nvGrpSpPr>
        <p:grpSpPr>
          <a:xfrm>
            <a:off x="9982200" y="6046734"/>
            <a:ext cx="4163006" cy="3639058"/>
            <a:chOff x="9906001" y="6215357"/>
            <a:chExt cx="4163006" cy="3639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B9619F2-77B7-B22C-E6EC-BAD83F7C6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06001" y="6215357"/>
              <a:ext cx="4163006" cy="3639058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3FE4A30-544C-5FEA-935E-8155EF723634}"/>
                </a:ext>
              </a:extLst>
            </p:cNvPr>
            <p:cNvSpPr/>
            <p:nvPr/>
          </p:nvSpPr>
          <p:spPr>
            <a:xfrm>
              <a:off x="10210800" y="8915834"/>
              <a:ext cx="838200" cy="34246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25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좋은 레포는 다 </a:t>
            </a:r>
            <a:r>
              <a:rPr lang="en-US" altLang="ko-KR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TS..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F78BE4-1574-1508-D804-589D6F87D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7" y="2942583"/>
            <a:ext cx="6163535" cy="109552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8AFE68-26BB-FC10-9977-A908239108F1}"/>
              </a:ext>
            </a:extLst>
          </p:cNvPr>
          <p:cNvGrpSpPr/>
          <p:nvPr/>
        </p:nvGrpSpPr>
        <p:grpSpPr>
          <a:xfrm>
            <a:off x="2209800" y="4381500"/>
            <a:ext cx="5158412" cy="5130945"/>
            <a:chOff x="1742137" y="4406767"/>
            <a:chExt cx="5158412" cy="513094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CD00D2-D2F4-C501-FB69-C0F4325FE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2137" y="4406767"/>
              <a:ext cx="5158412" cy="5130945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3C2FE31-C8A7-7D67-F3E5-6CB0E05768DC}"/>
                </a:ext>
              </a:extLst>
            </p:cNvPr>
            <p:cNvSpPr/>
            <p:nvPr/>
          </p:nvSpPr>
          <p:spPr>
            <a:xfrm>
              <a:off x="4680751" y="9029700"/>
              <a:ext cx="7620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E336D6-314F-00D9-9728-28D951F80F4C}"/>
              </a:ext>
            </a:extLst>
          </p:cNvPr>
          <p:cNvGrpSpPr/>
          <p:nvPr/>
        </p:nvGrpSpPr>
        <p:grpSpPr>
          <a:xfrm>
            <a:off x="8257860" y="4038111"/>
            <a:ext cx="5887080" cy="5638680"/>
            <a:chOff x="7467600" y="4152900"/>
            <a:chExt cx="5887080" cy="563868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FB7D43-1F82-B174-DE40-3B7802A02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67600" y="4152900"/>
              <a:ext cx="5887080" cy="5638680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3AC1309-D0A1-B1F8-D642-65464E3D72B8}"/>
                </a:ext>
              </a:extLst>
            </p:cNvPr>
            <p:cNvSpPr/>
            <p:nvPr/>
          </p:nvSpPr>
          <p:spPr>
            <a:xfrm>
              <a:off x="10896600" y="9423412"/>
              <a:ext cx="7620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0F727EFC-BDEB-1212-968B-DB04D0A51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2707752"/>
            <a:ext cx="4391638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6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뭐가 좋냐면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0866C5-A7FF-C6D8-988F-1B0DC8555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5220790"/>
            <a:ext cx="2838846" cy="533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07383A-00D1-5317-379C-23887DF79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4996989"/>
            <a:ext cx="7810500" cy="981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9D984E-1801-04F6-1E2B-27EADBBF83E7}"/>
              </a:ext>
            </a:extLst>
          </p:cNvPr>
          <p:cNvSpPr txBox="1"/>
          <p:nvPr/>
        </p:nvSpPr>
        <p:spPr>
          <a:xfrm>
            <a:off x="5181600" y="6667500"/>
            <a:ext cx="723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이유는 </a:t>
            </a:r>
            <a:r>
              <a:rPr lang="en-US" altLang="ko-KR" sz="2400"/>
              <a:t>Javascript</a:t>
            </a:r>
            <a:r>
              <a:rPr lang="ko-KR" altLang="en-US" sz="2400"/>
              <a:t>는 </a:t>
            </a:r>
            <a:r>
              <a:rPr lang="en-US" altLang="ko-KR" sz="2400"/>
              <a:t>Dynamic Typing </a:t>
            </a:r>
            <a:r>
              <a:rPr lang="ko-KR" altLang="en-US" sz="2400"/>
              <a:t>을 지원하기 때문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타입을 자기가 알아서 껴 맞춰서 진행해버린다</a:t>
            </a:r>
            <a:r>
              <a:rPr lang="en-US" altLang="ko-KR" sz="2400"/>
              <a:t>!</a:t>
            </a:r>
          </a:p>
          <a:p>
            <a:endParaRPr lang="en-US" altLang="ko-KR" sz="2400"/>
          </a:p>
          <a:p>
            <a:r>
              <a:rPr lang="ko-KR" altLang="en-US" sz="2400"/>
              <a:t>언뜻보면 편리해 보이지만 프로젝트 사이즈가 커지면 단점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하지만 </a:t>
            </a:r>
            <a:r>
              <a:rPr lang="en-US" altLang="ko-KR" sz="2400"/>
              <a:t>TS</a:t>
            </a:r>
            <a:r>
              <a:rPr lang="ko-KR" altLang="en-US" sz="2400"/>
              <a:t>는 이런거 얄짤없다</a:t>
            </a:r>
            <a:r>
              <a:rPr lang="en-US" altLang="ko-KR" sz="24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22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에러 메시지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EC8FD8-30B3-F9AD-725C-42ABB5C31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7058919"/>
            <a:ext cx="12508071" cy="1829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00AE80-C680-B8D8-1B5F-B874B104E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3683656"/>
            <a:ext cx="4130564" cy="228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A1C980-30A0-B3A3-5052-A511FA8E5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3238500"/>
            <a:ext cx="5372850" cy="2981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324E16-6817-B42E-A907-E942FD522DFB}"/>
              </a:ext>
            </a:extLst>
          </p:cNvPr>
          <p:cNvSpPr txBox="1"/>
          <p:nvPr/>
        </p:nvSpPr>
        <p:spPr>
          <a:xfrm>
            <a:off x="6705600" y="94107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TS</a:t>
            </a:r>
            <a:r>
              <a:rPr lang="ko-KR" altLang="en-US"/>
              <a:t>는 </a:t>
            </a:r>
            <a:r>
              <a:rPr lang="en-US" altLang="ko-KR"/>
              <a:t>Vscode</a:t>
            </a:r>
            <a:r>
              <a:rPr lang="ko-KR" altLang="en-US"/>
              <a:t>에서 바로 보여준다</a:t>
            </a:r>
            <a:r>
              <a:rPr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288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E1B1DB2-FD48-0D6D-BCEB-1021ECDAA7C6}"/>
              </a:ext>
            </a:extLst>
          </p:cNvPr>
          <p:cNvGrpSpPr/>
          <p:nvPr/>
        </p:nvGrpSpPr>
        <p:grpSpPr>
          <a:xfrm>
            <a:off x="4752975" y="4121631"/>
            <a:ext cx="8782050" cy="2043738"/>
            <a:chOff x="4752975" y="3866227"/>
            <a:chExt cx="8782050" cy="20437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1CCF6B-7802-F1BB-F080-2589DA43818E}"/>
                </a:ext>
              </a:extLst>
            </p:cNvPr>
            <p:cNvSpPr txBox="1"/>
            <p:nvPr/>
          </p:nvSpPr>
          <p:spPr>
            <a:xfrm>
              <a:off x="4752975" y="3866227"/>
              <a:ext cx="87820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Contents</a:t>
              </a:r>
              <a:endParaRPr lang="ko-KR" altLang="en-US" sz="8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7A0E988-1E6A-4A6C-73E8-148CB2D8975E}"/>
                </a:ext>
              </a:extLst>
            </p:cNvPr>
            <p:cNvCxnSpPr/>
            <p:nvPr/>
          </p:nvCxnSpPr>
          <p:spPr>
            <a:xfrm>
              <a:off x="6858000" y="5189666"/>
              <a:ext cx="4648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78CE3-BFA9-048F-DEC8-B440E77FFFA4}"/>
                </a:ext>
              </a:extLst>
            </p:cNvPr>
            <p:cNvSpPr txBox="1"/>
            <p:nvPr/>
          </p:nvSpPr>
          <p:spPr>
            <a:xfrm>
              <a:off x="6858000" y="5448300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/>
                <a:t>TypeScript </a:t>
              </a:r>
              <a:r>
                <a:rPr lang="ko-KR" altLang="en-US" sz="2400"/>
                <a:t>설치</a:t>
              </a:r>
              <a:r>
                <a:rPr lang="en-US" altLang="ko-KR" sz="2400"/>
                <a:t>/</a:t>
              </a:r>
              <a:r>
                <a:rPr lang="ko-KR" altLang="en-US" sz="2400"/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23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507" y="639654"/>
            <a:ext cx="17706222" cy="313458"/>
            <a:chOff x="172507" y="639654"/>
            <a:chExt cx="17706222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07" y="639654"/>
              <a:ext cx="17706222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7" y="2356674"/>
            <a:ext cx="17656045" cy="43148"/>
            <a:chOff x="172507" y="2356674"/>
            <a:chExt cx="17656045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7" y="2356674"/>
              <a:ext cx="17656045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B838E5-B278-ABFC-A26B-20B7253D4F56}"/>
              </a:ext>
            </a:extLst>
          </p:cNvPr>
          <p:cNvSpPr txBox="1"/>
          <p:nvPr/>
        </p:nvSpPr>
        <p:spPr>
          <a:xfrm>
            <a:off x="228600" y="1028700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설치</a:t>
            </a:r>
            <a:endParaRPr lang="ko-KR" altLang="en-US" sz="66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805A08-3C25-F4DF-BC66-F466FEF82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533900"/>
            <a:ext cx="7010400" cy="2306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A566A-0ADD-6BCD-8A35-8EBDE689F1AE}"/>
              </a:ext>
            </a:extLst>
          </p:cNvPr>
          <p:cNvSpPr txBox="1"/>
          <p:nvPr/>
        </p:nvSpPr>
        <p:spPr>
          <a:xfrm>
            <a:off x="12827623" y="5448300"/>
            <a:ext cx="500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nodejs </a:t>
            </a:r>
            <a:r>
              <a:rPr lang="ko-KR" altLang="en-US" b="1"/>
              <a:t>설치가 먼저 되어 있어야 한다</a:t>
            </a:r>
            <a:r>
              <a:rPr lang="en-US" altLang="ko-KR" b="1"/>
              <a:t>!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931087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tendard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C5D307007CA6240BB03062E1246E985" ma:contentTypeVersion="5" ma:contentTypeDescription="새 문서를 만듭니다." ma:contentTypeScope="" ma:versionID="49ea9442a51af59d4d8194b4babe7d72">
  <xsd:schema xmlns:xsd="http://www.w3.org/2001/XMLSchema" xmlns:xs="http://www.w3.org/2001/XMLSchema" xmlns:p="http://schemas.microsoft.com/office/2006/metadata/properties" xmlns:ns3="e357f422-dadf-4c79-b308-f8e2459fbead" targetNamespace="http://schemas.microsoft.com/office/2006/metadata/properties" ma:root="true" ma:fieldsID="44eb936ba1baeaefe1bd7f8ff9671434" ns3:_="">
    <xsd:import namespace="e357f422-dadf-4c79-b308-f8e2459fbe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7f422-dadf-4c79-b308-f8e2459fbe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57f422-dadf-4c79-b308-f8e2459fbead" xsi:nil="true"/>
  </documentManagement>
</p:properties>
</file>

<file path=customXml/itemProps1.xml><?xml version="1.0" encoding="utf-8"?>
<ds:datastoreItem xmlns:ds="http://schemas.openxmlformats.org/officeDocument/2006/customXml" ds:itemID="{CA914121-6B41-4A0E-B9C3-B602DED40D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57f422-dadf-4c79-b308-f8e2459fbe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F284AC-E030-4ACB-A175-1F48BE8ED0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E4E59C-58E2-4A30-A90A-F316470540CF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e357f422-dadf-4c79-b308-f8e2459fbead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3941</TotalTime>
  <Words>529</Words>
  <Application>Microsoft Office PowerPoint</Application>
  <PresentationFormat>사용자 지정</PresentationFormat>
  <Paragraphs>126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Arial</vt:lpstr>
      <vt:lpstr>Pretendard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마재성</cp:lastModifiedBy>
  <cp:revision>123</cp:revision>
  <dcterms:created xsi:type="dcterms:W3CDTF">2023-11-13T16:09:13Z</dcterms:created>
  <dcterms:modified xsi:type="dcterms:W3CDTF">2024-07-17T06:55:24Z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0x0101003C5D307007CA6240BB03062E1246E985</vt:lpwstr>
  </property>
</Properties>
</file>